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5186" r:id="rId3"/>
    <p:sldMasterId id="2147485199" r:id="rId4"/>
    <p:sldMasterId id="2147485683" r:id="rId5"/>
    <p:sldMasterId id="2147485785" r:id="rId6"/>
    <p:sldMasterId id="2147489460" r:id="rId7"/>
    <p:sldMasterId id="2147489472" r:id="rId8"/>
    <p:sldMasterId id="2147491555" r:id="rId9"/>
  </p:sldMasterIdLst>
  <p:notesMasterIdLst>
    <p:notesMasterId r:id="rId24"/>
  </p:notesMasterIdLst>
  <p:handoutMasterIdLst>
    <p:handoutMasterId r:id="rId25"/>
  </p:handoutMasterIdLst>
  <p:sldIdLst>
    <p:sldId id="938" r:id="rId10"/>
    <p:sldId id="1100" r:id="rId11"/>
    <p:sldId id="1098" r:id="rId12"/>
    <p:sldId id="1099" r:id="rId13"/>
    <p:sldId id="1086" r:id="rId14"/>
    <p:sldId id="1101" r:id="rId15"/>
    <p:sldId id="1102" r:id="rId16"/>
    <p:sldId id="1103" r:id="rId17"/>
    <p:sldId id="1092" r:id="rId18"/>
    <p:sldId id="1090" r:id="rId19"/>
    <p:sldId id="1093" r:id="rId20"/>
    <p:sldId id="1078" r:id="rId21"/>
    <p:sldId id="1095" r:id="rId22"/>
    <p:sldId id="1074" r:id="rId23"/>
  </p:sldIdLst>
  <p:sldSz cx="9906000" cy="6858000" type="A4"/>
  <p:notesSz cx="6858000" cy="99472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BD9"/>
    <a:srgbClr val="0000FF"/>
    <a:srgbClr val="D9F1D3"/>
    <a:srgbClr val="9E5ECE"/>
    <a:srgbClr val="FF00FF"/>
    <a:srgbClr val="B17ED8"/>
    <a:srgbClr val="782D8F"/>
    <a:srgbClr val="A1F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7714" autoAdjust="0"/>
  </p:normalViewPr>
  <p:slideViewPr>
    <p:cSldViewPr snapToGrid="0" snapToObjects="1">
      <p:cViewPr>
        <p:scale>
          <a:sx n="100" d="100"/>
          <a:sy n="100" d="100"/>
        </p:scale>
        <p:origin x="-2010" y="-402"/>
      </p:cViewPr>
      <p:guideLst>
        <p:guide orient="horz" pos="2133"/>
        <p:guide orient="horz" pos="543"/>
        <p:guide orient="horz" pos="3870"/>
        <p:guide orient="horz" pos="2255"/>
        <p:guide pos="6091"/>
        <p:guide pos="139"/>
        <p:guide pos="3071"/>
        <p:guide pos="31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5" d="100"/>
          <a:sy n="45" d="100"/>
        </p:scale>
        <p:origin x="-1980" y="-108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67" tIns="45281" rIns="90567" bIns="45281" numCol="1" anchor="t" anchorCtr="0" compatLnSpc="1">
            <a:prstTxWarp prst="textNoShape">
              <a:avLst/>
            </a:prstTxWarp>
          </a:bodyPr>
          <a:lstStyle>
            <a:lvl1pPr algn="l" defTabSz="90625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67" tIns="45281" rIns="90567" bIns="45281" numCol="1" anchor="t" anchorCtr="0" compatLnSpc="1">
            <a:prstTxWarp prst="textNoShape">
              <a:avLst/>
            </a:prstTxWarp>
          </a:bodyPr>
          <a:lstStyle>
            <a:lvl1pPr algn="r" defTabSz="90625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88"/>
            <a:ext cx="29718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67" tIns="45281" rIns="90567" bIns="45281" numCol="1" anchor="b" anchorCtr="0" compatLnSpc="1">
            <a:prstTxWarp prst="textNoShape">
              <a:avLst/>
            </a:prstTxWarp>
          </a:bodyPr>
          <a:lstStyle>
            <a:lvl1pPr algn="l" defTabSz="90625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50388"/>
            <a:ext cx="29702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67" tIns="45281" rIns="90567" bIns="45281" numCol="1" anchor="b" anchorCtr="0" compatLnSpc="1">
            <a:prstTxWarp prst="textNoShape">
              <a:avLst/>
            </a:prstTxWarp>
          </a:bodyPr>
          <a:lstStyle>
            <a:lvl1pPr algn="r" defTabSz="902748" eaLnBrk="1" hangingPunct="1">
              <a:defRPr sz="1200"/>
            </a:lvl1pPr>
          </a:lstStyle>
          <a:p>
            <a:pPr>
              <a:defRPr/>
            </a:pPr>
            <a:fld id="{617A5CCC-9C19-44E4-B363-3BA6304D340B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458914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67" tIns="45281" rIns="90567" bIns="45281" numCol="1" anchor="t" anchorCtr="0" compatLnSpc="1">
            <a:prstTxWarp prst="textNoShape">
              <a:avLst/>
            </a:prstTxWarp>
          </a:bodyPr>
          <a:lstStyle>
            <a:lvl1pPr algn="l" defTabSz="90625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67" tIns="45281" rIns="90567" bIns="45281" numCol="1" anchor="t" anchorCtr="0" compatLnSpc="1">
            <a:prstTxWarp prst="textNoShape">
              <a:avLst/>
            </a:prstTxWarp>
          </a:bodyPr>
          <a:lstStyle>
            <a:lvl1pPr algn="r" defTabSz="90625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744538"/>
            <a:ext cx="5391150" cy="373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2813"/>
            <a:ext cx="5489575" cy="4479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67" tIns="45281" rIns="90567" bIns="452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718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67" tIns="45281" rIns="90567" bIns="45281" numCol="1" anchor="b" anchorCtr="0" compatLnSpc="1">
            <a:prstTxWarp prst="textNoShape">
              <a:avLst/>
            </a:prstTxWarp>
          </a:bodyPr>
          <a:lstStyle>
            <a:lvl1pPr algn="l" defTabSz="90625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50388"/>
            <a:ext cx="29702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67" tIns="45281" rIns="90567" bIns="45281" numCol="1" anchor="b" anchorCtr="0" compatLnSpc="1">
            <a:prstTxWarp prst="textNoShape">
              <a:avLst/>
            </a:prstTxWarp>
          </a:bodyPr>
          <a:lstStyle>
            <a:lvl1pPr algn="r" defTabSz="902748" eaLnBrk="1" hangingPunct="1">
              <a:defRPr sz="1200"/>
            </a:lvl1pPr>
          </a:lstStyle>
          <a:p>
            <a:pPr>
              <a:defRPr/>
            </a:pPr>
            <a:fld id="{C255AC5B-C688-4E83-9E3E-BD98AF93D06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1981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9388" indent="-179388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58775" indent="-1778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1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01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01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01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01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783F438-206D-4696-A4DB-D21FE8CA6184}" type="slidenum">
              <a:rPr lang="en-GB" altLang="ru-RU" smtClean="0"/>
              <a:pPr/>
              <a:t>2</a:t>
            </a:fld>
            <a:endParaRPr lang="en-GB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4DF2BB3-9BD8-4AF2-86D5-AEF63F77CA14}" type="slidenum">
              <a:rPr lang="en-GB" altLang="ru-RU" smtClean="0"/>
              <a:pPr/>
              <a:t>3</a:t>
            </a:fld>
            <a:endParaRPr lang="en-GB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CD263CE-2409-4A19-AE84-FCE1E21C547F}" type="slidenum">
              <a:rPr lang="en-GB" altLang="ru-RU" smtClean="0"/>
              <a:pPr/>
              <a:t>4</a:t>
            </a:fld>
            <a:endParaRPr lang="en-GB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  <a:extLst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1692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88B2-B3A4-44CF-9A86-C23D0BA9931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21157909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CDAE3-019C-4FE7-BEB7-1C3A4E474D03}" type="datetimeFigureOut">
              <a:rPr lang="ru-RU"/>
              <a:pPr>
                <a:defRPr/>
              </a:pPr>
              <a:t>30.07.2021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C42FE-5878-4E53-8499-7D62EFDDEAB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371457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203D6-37D7-4632-8E41-9B2E85ED55E9}" type="datetimeFigureOut">
              <a:rPr lang="ru-RU"/>
              <a:pPr>
                <a:defRPr/>
              </a:pPr>
              <a:t>30.07.2021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162F-DC9B-4AA2-9714-8207E3B8E2A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27025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429000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670925" y="5359400"/>
            <a:ext cx="1682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1113" y="5816600"/>
            <a:ext cx="9928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746625" y="6219825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D99CC-0AB1-4743-B339-21780901458C}" type="datetimeFigureOut">
              <a:rPr lang="ru-RU"/>
              <a:pPr>
                <a:defRPr/>
              </a:pPr>
              <a:t>30.07.2021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50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41448-2378-4996-A52A-E00F1D79F25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238978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ACE5-EF1A-4677-B80C-3AD42BAFF7C5}" type="datetimeFigureOut">
              <a:rPr lang="ru-RU"/>
              <a:pPr>
                <a:defRPr/>
              </a:pPr>
              <a:t>30.07.2021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E1BA-618D-4749-B7EF-572D35C4217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625934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48379-4497-4CDC-9D52-427BCDA3330E}" type="datetimeFigureOut">
              <a:rPr lang="ru-RU"/>
              <a:pPr>
                <a:defRPr/>
              </a:pPr>
              <a:t>30.07.2021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700CA-9BC3-4857-ADBB-492FF75085F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59071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87B5-EFB0-4BC8-B5A4-6AE19897857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6427656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azakhmys_White_log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  <a:extLst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2415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95C54-4585-48CD-8B51-06FDBDFBE17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4271695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4E44-A67A-4A47-866C-CE5BF04A40C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28150469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8B05C-1844-4A7D-87CB-01183028CFE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7216903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C1BBC-B27D-4849-8D6F-1A699BBEA9A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23812260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AC5B1-9C7F-47C9-B878-62C619A5F8D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4645752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8E653-BE54-494E-9A1E-0348AD9A340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174425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D3F3B-2AF5-4B8E-9311-B07B9AEBA4E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48873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0FCCD-47B3-4567-A7F2-45BA69B3F61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4826865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2168-725C-464E-951B-E2DDABB3E78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8312121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E0511-0387-4898-86A0-DBEC2950420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2260839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E7E0B-BA61-4974-9CF6-C3B24CC0335B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3742103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/>
          <p:cNvSpPr>
            <a:spLocks noChangeArrowheads="1"/>
          </p:cNvSpPr>
          <p:nvPr userDrawn="1"/>
        </p:nvSpPr>
        <p:spPr bwMode="gray">
          <a:xfrm>
            <a:off x="17297400" y="0"/>
            <a:ext cx="3168650" cy="6853238"/>
          </a:xfrm>
          <a:prstGeom prst="rect">
            <a:avLst/>
          </a:prstGeom>
          <a:solidFill>
            <a:schemeClr val="folHlink">
              <a:alpha val="79999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z="1000" smtClean="0">
              <a:solidFill>
                <a:srgbClr val="000000"/>
              </a:solidFill>
            </a:endParaRPr>
          </a:p>
        </p:txBody>
      </p:sp>
      <p:pic>
        <p:nvPicPr>
          <p:cNvPr id="5" name="Picture 6" descr="C:\Documents and Settings\User\Рабочий стол\Old Desktop\Pictures\DES_Pistures_small\ToparGRES_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kazakhmys_White_logo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222250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2" y="2654304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2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225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5F0A4-B4BF-489E-B901-081ED9A7550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5364471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A986C-817D-4522-846E-E980F418DC7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5173006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9677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43BEB-177D-473D-95FA-869CD18894FB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8804708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46094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7FF7-2F76-41BC-B9A2-5C0E660A640B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1473031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04E2-1063-488C-8500-1BCB11B7B14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9900540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052B-7E5B-4929-B876-7889896DE28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544353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4738B-84C9-4FD5-A21D-1C1719B9F7D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4939834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727230"/>
            <a:ext cx="3259138" cy="707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FF950-6DAA-43C8-A1B5-CD738506C06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4901874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967248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B934E-6FF5-4A72-BB1C-D5C20B1888D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903120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EE373-7738-4D45-8D7E-AD46A882393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3930315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5427" y="134938"/>
            <a:ext cx="6924675" cy="6000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C8574-434F-4B6A-8AFD-1943E133451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4763308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134942"/>
            <a:ext cx="8193088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9436100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425" y="3576638"/>
            <a:ext cx="9436100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6AF70-1A52-4A72-9671-9BE2914FE0A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2333008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/>
          <p:cNvSpPr>
            <a:spLocks noChangeArrowheads="1"/>
          </p:cNvSpPr>
          <p:nvPr userDrawn="1"/>
        </p:nvSpPr>
        <p:spPr bwMode="gray">
          <a:xfrm>
            <a:off x="17297400" y="0"/>
            <a:ext cx="3168650" cy="6853238"/>
          </a:xfrm>
          <a:prstGeom prst="rect">
            <a:avLst/>
          </a:prstGeom>
          <a:solidFill>
            <a:schemeClr val="folHlink">
              <a:alpha val="79999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z="1000" smtClean="0">
              <a:solidFill>
                <a:srgbClr val="000000"/>
              </a:solidFill>
            </a:endParaRPr>
          </a:p>
        </p:txBody>
      </p:sp>
      <p:pic>
        <p:nvPicPr>
          <p:cNvPr id="5" name="Picture 6" descr="C:\Documents and Settings\User\Рабочий стол\Old Desktop\Pictures\DES_Pistures_small\ToparGRES_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kazakhmys_White_logo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222250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2" y="2654304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2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372318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E6710-1D84-4784-A199-DF361DDA3C9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6564230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7BC30-87A2-4F56-8329-B92D18CEA8E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3736345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9677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D87D4-9A66-43E4-A918-8DB7FFC6CFB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6638116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46094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76778-32F8-470B-9F2B-DB3DAFA3C22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76669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E692-695A-4230-9D3A-0B8D20FE8CA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54614962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015E4-B7A3-4392-8533-1C08667E353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7029340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C9C2E-9690-455D-B0C4-5A3BD17088B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6850554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727230"/>
            <a:ext cx="3259138" cy="707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93206-5C7E-4DA4-B42B-03C5890F34A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55624470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967248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A1B48-B3E8-4D6B-B0CE-8343F4F8C5C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4503238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1AB44-1C3C-46D1-9B15-7BECE576C9A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1394120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5427" y="134938"/>
            <a:ext cx="6924675" cy="6000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14D5E-B17C-48DE-85E5-D8BA0ACD2FF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3478193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134942"/>
            <a:ext cx="8193088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9436100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425" y="3576638"/>
            <a:ext cx="9436100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B43D-7E68-47C1-B848-783A3ADC54D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1868329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_v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3" y="1196975"/>
            <a:ext cx="2886075" cy="108108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3" y="2278069"/>
            <a:ext cx="2886075" cy="503237"/>
          </a:xfrm>
          <a:extLst/>
        </p:spPr>
        <p:txBody>
          <a:bodyPr lIns="91423" tIns="45712" bIns="45712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24728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5C6DD-A604-4D92-AE58-88D7665B9A9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5022070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2AD31-F8EE-41E2-913D-FDAD7A0CD57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59915642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CCACE-0364-4D93-A128-4E89E237F5F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2380773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1387478"/>
            <a:ext cx="4641850" cy="478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78" y="1387478"/>
            <a:ext cx="4641850" cy="478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8DA9-B670-4721-B73A-FC13E76B8FB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3719791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0659B-5AFA-4BC0-8BC9-DABC484E116B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5572548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A16A-4588-4AD1-AD73-055462D54E1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4689495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1D27A-EA9F-43B0-A53A-733FD88631C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7614864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4D4E-C88E-4F2E-8734-E6EC027B862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5817855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4A81C-3946-4363-8C81-FC43DE42BF7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987579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D346D-8B19-4833-957A-8CFA57C7561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3267747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2500" y="206380"/>
            <a:ext cx="2359026" cy="5967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8" y="206380"/>
            <a:ext cx="6924675" cy="5967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F1847-7D89-48BE-8439-5EB92A3EAC6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3411648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8" y="206375"/>
            <a:ext cx="7953375" cy="971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5425" y="1387478"/>
            <a:ext cx="4641850" cy="4786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78" y="1387478"/>
            <a:ext cx="4641850" cy="4786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2A2E-562F-4221-B565-135B691B312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6888489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8" y="206375"/>
            <a:ext cx="7953375" cy="971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1387478"/>
            <a:ext cx="4641850" cy="4786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19678" y="1387479"/>
            <a:ext cx="4641850" cy="2316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019678" y="3856038"/>
            <a:ext cx="4641850" cy="2317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FF324-2E2E-488B-911F-322426D7F2C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2051150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40D3E-3D13-44C7-B8B2-83F7F5DD7D9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3368450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25428" y="206375"/>
            <a:ext cx="7953375" cy="971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5425" y="1387479"/>
            <a:ext cx="4641850" cy="2316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19678" y="1387479"/>
            <a:ext cx="4641850" cy="2316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25425" y="3856038"/>
            <a:ext cx="4641850" cy="2317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9678" y="3856038"/>
            <a:ext cx="4641850" cy="2317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60E81-8062-4D87-ADF3-F0F61697E9C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51260344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azakhmys_White_log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  <a:extLst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658655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D6222-CC92-4D01-B568-1D90D65BC22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56723296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27BD-9F90-441D-B0DB-9259E45BFFA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1446028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A9A3B-6107-47A1-9CE5-3A632881882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4378739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B8C38-81BC-4B0F-B64D-99DCFBB06F6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1174533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22755-2389-42A2-9051-C05ED5D9C74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8119054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14935-2B04-46CF-BD64-B4737E910BF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228906855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6B384-333E-4812-9130-488AFBEE6A7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67745511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AED2E-0042-4E0A-93EC-62BCCC5E579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985650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76011-7104-4512-8310-17DA5F6ECD3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99913726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DEA5F-E15A-4ECE-AD8F-5EB398261B6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6846978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21ECB-BD39-4B68-98A8-034DF286BCD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42065838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azakhmys_White_log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  <a:extLst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30664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9673C-4FAC-4D79-ADD6-523DC507AB5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54044846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EBB4-D257-4D20-A471-01A719E8AE7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9432337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0DCBB-E874-4217-997D-8D7B2AB0B36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6294843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A5475-1824-4015-8243-829E5D5630E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5530165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641A2-5638-49D4-B10A-28A73035218B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513775280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4E899-C781-4954-9882-4A00A3525D1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45548409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407C4-D633-4319-96D6-5B220337333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393829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D5AEA-B980-49F4-9C03-76BAEECA5E7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65628218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28255-B060-4E47-AD7B-D72BFED0175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9895027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1822D-6B4D-47AF-B4D6-553172C2A4E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16486335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2D001-2A3D-4003-8696-711430E1417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44304340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azakhmys_White_log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  <a:extLst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778729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1B750-39E7-4AB6-B1F9-02DAB23B988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73112356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AF0F3-6309-4E92-A2A3-AB8CFFA7DFF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1545226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6D92F-3AEC-4410-A37B-C999C68714A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61719250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A7A5-ED17-4691-99BD-DED24431466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56396880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E52CB-0DB4-4FA1-937A-1D5F4EA4EB1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72050101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5AE57-D9F7-461D-9495-C5B8985AD11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8041529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CE32F-5C66-449A-832B-12F023BA9EA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427096613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79383-A0FB-4CFC-ACE5-8A1F879368F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14385677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401B9-FB1F-44D9-8D88-323953DB19C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4942889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6B870-477E-4442-AF9C-8C594692A6C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4585796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69D96-6281-4C28-B54E-F2F474EC272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72171497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EDCB3-3608-4630-AB35-B716F080BA43}" type="datetimeFigureOut">
              <a:rPr lang="ru-RU"/>
              <a:pPr>
                <a:defRPr/>
              </a:pPr>
              <a:t>30.07.2021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80F04-8354-4232-930B-AF0E62ED7F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81514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A44A-E1AC-4C2A-805E-3A433A41334B}" type="datetimeFigureOut">
              <a:rPr lang="ru-RU"/>
              <a:pPr>
                <a:defRPr/>
              </a:pPr>
              <a:t>30.07.2021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38679-C26D-4DE0-A8B4-D0EFE5D3035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907745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85B0-E605-4C35-BC38-D32F9FE2D376}" type="datetimeFigureOut">
              <a:rPr lang="ru-RU"/>
              <a:pPr>
                <a:defRPr/>
              </a:pPr>
              <a:t>30.07.2021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950F8-F560-43DB-B399-339754EE6DA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085430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0AD6-A5F4-441E-8361-5D8C2948FD41}" type="datetimeFigureOut">
              <a:rPr lang="ru-RU"/>
              <a:pPr>
                <a:defRPr/>
              </a:pPr>
              <a:t>30.07.2021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9059-B861-4EE6-AF9C-03EAB810B3B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530661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AE98-6ADB-4B5D-8C24-BB7B9838F044}" type="datetimeFigureOut">
              <a:rPr lang="ru-RU"/>
              <a:pPr>
                <a:defRPr/>
              </a:pPr>
              <a:t>30.07.2021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A030-74AA-478E-AABD-93B43C83067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200978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017B-C750-4407-8230-F688D5F32966}" type="datetimeFigureOut">
              <a:rPr lang="ru-RU"/>
              <a:pPr>
                <a:defRPr/>
              </a:pPr>
              <a:t>30.07.2021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4EA2-9C5D-45D9-9A18-E72534DCE04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1901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>
              <a:defRPr/>
            </a:pPr>
            <a:fld id="{6D56444F-2F24-4352-8F4C-D7CF2DAFA4A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pic>
        <p:nvPicPr>
          <p:cNvPr id="2" name="Picture 34" descr="kazakhmys_White_logo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9"/>
          <p:cNvSpPr>
            <a:spLocks noChangeArrowheads="1"/>
          </p:cNvSpPr>
          <p:nvPr/>
        </p:nvSpPr>
        <p:spPr bwMode="auto">
          <a:xfrm>
            <a:off x="220663" y="6210300"/>
            <a:ext cx="9440862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795" r:id="rId1"/>
    <p:sldLayoutId id="2147499710" r:id="rId2"/>
    <p:sldLayoutId id="2147499711" r:id="rId3"/>
    <p:sldLayoutId id="2147499712" r:id="rId4"/>
    <p:sldLayoutId id="2147499713" r:id="rId5"/>
    <p:sldLayoutId id="2147499714" r:id="rId6"/>
    <p:sldLayoutId id="2147499715" r:id="rId7"/>
    <p:sldLayoutId id="2147499716" r:id="rId8"/>
    <p:sldLayoutId id="2147499717" r:id="rId9"/>
    <p:sldLayoutId id="2147499718" r:id="rId10"/>
    <p:sldLayoutId id="214749971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3455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>
              <a:defRPr/>
            </a:pPr>
            <a:fld id="{EA3D53E1-FB32-499C-822C-2ED70E28678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pic>
        <p:nvPicPr>
          <p:cNvPr id="2054" name="Picture 6" descr="kazakhmys_White_logo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33363" y="6210300"/>
            <a:ext cx="9428162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796" r:id="rId1"/>
    <p:sldLayoutId id="2147499720" r:id="rId2"/>
    <p:sldLayoutId id="2147499721" r:id="rId3"/>
    <p:sldLayoutId id="2147499722" r:id="rId4"/>
    <p:sldLayoutId id="2147499723" r:id="rId5"/>
    <p:sldLayoutId id="2147499724" r:id="rId6"/>
    <p:sldLayoutId id="2147499725" r:id="rId7"/>
    <p:sldLayoutId id="2147499726" r:id="rId8"/>
    <p:sldLayoutId id="2147499727" r:id="rId9"/>
    <p:sldLayoutId id="2147499728" r:id="rId10"/>
    <p:sldLayoutId id="214749972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8"/>
          <p:cNvSpPr>
            <a:spLocks noChangeArrowheads="1"/>
          </p:cNvSpPr>
          <p:nvPr/>
        </p:nvSpPr>
        <p:spPr bwMode="auto">
          <a:xfrm>
            <a:off x="0" y="165100"/>
            <a:ext cx="9906000" cy="33655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z="1000" smtClean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2558D8F-C1E1-41EA-B161-657DD9ED1DA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307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pic>
        <p:nvPicPr>
          <p:cNvPr id="3078" name="Picture 34" descr="kazakhmys_White_logo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9797" r:id="rId1"/>
    <p:sldLayoutId id="2147499730" r:id="rId2"/>
    <p:sldLayoutId id="2147499731" r:id="rId3"/>
    <p:sldLayoutId id="2147499732" r:id="rId4"/>
    <p:sldLayoutId id="2147499733" r:id="rId5"/>
    <p:sldLayoutId id="2147499734" r:id="rId6"/>
    <p:sldLayoutId id="2147499735" r:id="rId7"/>
    <p:sldLayoutId id="2147499736" r:id="rId8"/>
    <p:sldLayoutId id="2147499737" r:id="rId9"/>
    <p:sldLayoutId id="2147499738" r:id="rId10"/>
    <p:sldLayoutId id="2147499739" r:id="rId11"/>
    <p:sldLayoutId id="2147499740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8"/>
          <p:cNvSpPr>
            <a:spLocks noChangeArrowheads="1"/>
          </p:cNvSpPr>
          <p:nvPr/>
        </p:nvSpPr>
        <p:spPr bwMode="auto">
          <a:xfrm>
            <a:off x="0" y="165100"/>
            <a:ext cx="9906000" cy="33655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z="1000" smtClean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32F2FBC-7BD7-4A85-8E1B-FD097C571E0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4101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pic>
        <p:nvPicPr>
          <p:cNvPr id="4102" name="Picture 34" descr="kazakhmys_White_logo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9798" r:id="rId1"/>
    <p:sldLayoutId id="2147499741" r:id="rId2"/>
    <p:sldLayoutId id="2147499742" r:id="rId3"/>
    <p:sldLayoutId id="2147499743" r:id="rId4"/>
    <p:sldLayoutId id="2147499744" r:id="rId5"/>
    <p:sldLayoutId id="2147499745" r:id="rId6"/>
    <p:sldLayoutId id="2147499746" r:id="rId7"/>
    <p:sldLayoutId id="2147499747" r:id="rId8"/>
    <p:sldLayoutId id="2147499748" r:id="rId9"/>
    <p:sldLayoutId id="2147499749" r:id="rId10"/>
    <p:sldLayoutId id="2147499750" r:id="rId11"/>
    <p:sldLayoutId id="2147499751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7" descr="content_blue_bann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1387475"/>
            <a:ext cx="94361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990" tIns="89984" rIns="91423" bIns="89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82100" y="6453188"/>
            <a:ext cx="479425" cy="207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3" tIns="45712" rIns="91423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08F4B9-2B0F-48EB-8B4E-00CBDF37431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512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206375"/>
            <a:ext cx="79533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799" r:id="rId1"/>
    <p:sldLayoutId id="2147499752" r:id="rId2"/>
    <p:sldLayoutId id="2147499753" r:id="rId3"/>
    <p:sldLayoutId id="2147499754" r:id="rId4"/>
    <p:sldLayoutId id="2147499755" r:id="rId5"/>
    <p:sldLayoutId id="2147499756" r:id="rId6"/>
    <p:sldLayoutId id="2147499757" r:id="rId7"/>
    <p:sldLayoutId id="2147499758" r:id="rId8"/>
    <p:sldLayoutId id="2147499759" r:id="rId9"/>
    <p:sldLayoutId id="2147499760" r:id="rId10"/>
    <p:sldLayoutId id="2147499761" r:id="rId11"/>
    <p:sldLayoutId id="2147499762" r:id="rId12"/>
    <p:sldLayoutId id="2147499763" r:id="rId13"/>
    <p:sldLayoutId id="2147499764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folHlink"/>
        </a:buClr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Verdana" pitchFamily="34" charset="0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3455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042BD2B-2CDB-4AC6-B81C-46A339F4325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pic>
        <p:nvPicPr>
          <p:cNvPr id="6150" name="Picture 6" descr="kazakhmys_White_logo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33363" y="6210300"/>
            <a:ext cx="9428162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800" r:id="rId1"/>
    <p:sldLayoutId id="2147499765" r:id="rId2"/>
    <p:sldLayoutId id="2147499766" r:id="rId3"/>
    <p:sldLayoutId id="2147499767" r:id="rId4"/>
    <p:sldLayoutId id="2147499768" r:id="rId5"/>
    <p:sldLayoutId id="2147499769" r:id="rId6"/>
    <p:sldLayoutId id="2147499770" r:id="rId7"/>
    <p:sldLayoutId id="2147499771" r:id="rId8"/>
    <p:sldLayoutId id="2147499772" r:id="rId9"/>
    <p:sldLayoutId id="2147499773" r:id="rId10"/>
    <p:sldLayoutId id="214749977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3455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3B18F6-D49E-4E07-9F7F-8D0D7C00BD2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pic>
        <p:nvPicPr>
          <p:cNvPr id="7174" name="Picture 6" descr="kazakhmys_White_logo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33363" y="6210300"/>
            <a:ext cx="9428162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801" r:id="rId1"/>
    <p:sldLayoutId id="2147499775" r:id="rId2"/>
    <p:sldLayoutId id="2147499776" r:id="rId3"/>
    <p:sldLayoutId id="2147499777" r:id="rId4"/>
    <p:sldLayoutId id="2147499778" r:id="rId5"/>
    <p:sldLayoutId id="2147499779" r:id="rId6"/>
    <p:sldLayoutId id="2147499780" r:id="rId7"/>
    <p:sldLayoutId id="2147499781" r:id="rId8"/>
    <p:sldLayoutId id="2147499782" r:id="rId9"/>
    <p:sldLayoutId id="2147499783" r:id="rId10"/>
    <p:sldLayoutId id="214749978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3455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0EFB0E-09BC-49B4-B055-9645A2A362A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pic>
        <p:nvPicPr>
          <p:cNvPr id="8198" name="Picture 6" descr="kazakhmys_White_logo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33363" y="6210300"/>
            <a:ext cx="9428162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802" r:id="rId1"/>
    <p:sldLayoutId id="2147499785" r:id="rId2"/>
    <p:sldLayoutId id="2147499786" r:id="rId3"/>
    <p:sldLayoutId id="2147499787" r:id="rId4"/>
    <p:sldLayoutId id="2147499788" r:id="rId5"/>
    <p:sldLayoutId id="2147499789" r:id="rId6"/>
    <p:sldLayoutId id="2147499790" r:id="rId7"/>
    <p:sldLayoutId id="2147499791" r:id="rId8"/>
    <p:sldLayoutId id="2147499792" r:id="rId9"/>
    <p:sldLayoutId id="2147499793" r:id="rId10"/>
    <p:sldLayoutId id="214749979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113" y="-7938"/>
            <a:ext cx="9928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220" name="Title Placeholder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95300" y="1935163"/>
            <a:ext cx="89154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5B553-32EE-4492-A5E4-69390060A4BB}" type="datetimeFigureOut">
              <a:rPr lang="en-US"/>
              <a:pPr>
                <a:defRPr/>
              </a:pPr>
              <a:t>7/30/2021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AC3FE74C-9E08-4419-B33F-2F3C30E1468B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-20638" y="203200"/>
            <a:ext cx="9945688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9803" r:id="rId1"/>
    <p:sldLayoutId id="2147499804" r:id="rId2"/>
    <p:sldLayoutId id="2147499805" r:id="rId3"/>
    <p:sldLayoutId id="2147499806" r:id="rId4"/>
    <p:sldLayoutId id="2147499807" r:id="rId5"/>
    <p:sldLayoutId id="2147499808" r:id="rId6"/>
    <p:sldLayoutId id="2147499809" r:id="rId7"/>
    <p:sldLayoutId id="2147499810" r:id="rId8"/>
    <p:sldLayoutId id="2147499811" r:id="rId9"/>
    <p:sldLayoutId id="2147499812" r:id="rId10"/>
    <p:sldLayoutId id="21474998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0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0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245225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64991A2-CF6C-4E93-A74A-1C06DD384E57}" type="slidenum">
              <a:rPr lang="ru-RU" altLang="ru-RU" smtClean="0">
                <a:solidFill>
                  <a:srgbClr val="000000"/>
                </a:solidFill>
              </a:rPr>
              <a:pPr/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29699" name="Picture 2" descr="E:\Новая папка (6)\IMG_1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6" r="7408" b="15179"/>
          <a:stretch>
            <a:fillRect/>
          </a:stretch>
        </p:blipFill>
        <p:spPr bwMode="auto">
          <a:xfrm>
            <a:off x="-6350" y="0"/>
            <a:ext cx="991235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0"/>
            <a:ext cx="2806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-6350" y="4906963"/>
            <a:ext cx="9912350" cy="19510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217" tIns="45608" rIns="91217" bIns="45608" anchor="ctr"/>
          <a:lstStyle>
            <a:lvl1pPr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</a:rPr>
              <a:t>Отчет АО</a:t>
            </a:r>
            <a:r>
              <a:rPr lang="en-US" altLang="ru-RU" sz="22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</a:rPr>
              <a:t>«Астана-Энергия» по итогам полугодия 2021 года 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</a:rPr>
              <a:t>по предоставлению регулируемой услуги по производству тепловой энергии перед потребителями и иными заинтересованными лицами</a:t>
            </a:r>
          </a:p>
          <a:p>
            <a:pPr algn="ctr">
              <a:buFont typeface="Arial" pitchFamily="34" charset="0"/>
              <a:buNone/>
              <a:defRPr/>
            </a:pPr>
            <a:endParaRPr lang="ru-RU" altLang="ru-RU" sz="1000" b="1" kern="0" dirty="0" smtClean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</a:rPr>
              <a:t>г. </a:t>
            </a:r>
            <a:r>
              <a:rPr lang="ru-RU" sz="1600" b="1" dirty="0" err="1" smtClean="0">
                <a:solidFill>
                  <a:schemeClr val="bg1"/>
                </a:solidFill>
                <a:latin typeface="Arial" charset="0"/>
              </a:rPr>
              <a:t>Нур</a:t>
            </a:r>
            <a:r>
              <a:rPr lang="ru-RU" sz="1600" b="1" dirty="0" smtClean="0">
                <a:solidFill>
                  <a:schemeClr val="bg1"/>
                </a:solidFill>
                <a:latin typeface="Arial" charset="0"/>
              </a:rPr>
              <a:t>-Султан 2021 г.</a:t>
            </a:r>
            <a:endParaRPr lang="ru-RU" altLang="ru-RU" sz="1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kk-KZ" altLang="ru-RU" sz="2000" b="1">
                <a:solidFill>
                  <a:srgbClr val="FFFFFF"/>
                </a:solidFill>
              </a:rPr>
              <a:t>  </a:t>
            </a:r>
            <a:r>
              <a:rPr lang="ru-RU" altLang="ru-RU" sz="1600" b="1">
                <a:solidFill>
                  <a:srgbClr val="FFFFFF"/>
                </a:solidFill>
              </a:rPr>
              <a:t>Информация об исполнении утвержденной тарифной сметы</a:t>
            </a:r>
            <a:endParaRPr lang="en-US" altLang="ru-RU" sz="1600" b="1" baseline="-25000">
              <a:solidFill>
                <a:srgbClr val="FFFFFF"/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8916" name="Диаграмма 6"/>
          <p:cNvGraphicFramePr>
            <a:graphicFrameLocks/>
          </p:cNvGraphicFramePr>
          <p:nvPr/>
        </p:nvGraphicFramePr>
        <p:xfrm>
          <a:off x="-50800" y="661988"/>
          <a:ext cx="10007600" cy="624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r:id="rId5" imgW="10004403" imgH="6242845" progId="Excel.Chart.8">
                  <p:embed/>
                </p:oleObj>
              </mc:Choice>
              <mc:Fallback>
                <p:oleObj r:id="rId5" imgW="10004403" imgH="6242845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661988"/>
                        <a:ext cx="10007600" cy="624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kk-KZ" altLang="ru-RU" sz="2000" b="1">
                <a:solidFill>
                  <a:srgbClr val="FFFFFF"/>
                </a:solidFill>
              </a:rPr>
              <a:t>  </a:t>
            </a:r>
            <a:r>
              <a:rPr lang="ru-RU" altLang="ru-RU" sz="1600" b="1">
                <a:solidFill>
                  <a:srgbClr val="FFFFFF"/>
                </a:solidFill>
              </a:rPr>
              <a:t>Информация по затратам на топлива</a:t>
            </a:r>
            <a:endParaRPr lang="en-US" altLang="ru-RU" sz="1600" b="1">
              <a:solidFill>
                <a:srgbClr val="FFFFFF"/>
              </a:solidFill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0" y="693738"/>
            <a:ext cx="9906000" cy="310832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структуре тарифной сметы по производству тепловой энергии за 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полугодие 2021 года доля затрат по топливу составляет 65%.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Единственным поставщиком энергетического угля для ТЭЦ-1 и ТЭЦ-2 является ТОО «Богатырь </a:t>
            </a:r>
            <a:r>
              <a:rPr lang="ru-RU" alt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Комир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Цена поставщика энергетического угля с 1 января 2020 года по 30 апреля 2021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составляла в размере 2 133 тенге 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за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тонну без НДС и с 1 мая 2021 года снижена до 2 044 тенге 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тонну без НДС или на 4,2%.</a:t>
            </a:r>
            <a:endParaRPr lang="ru-RU" altLang="ru-RU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Провозная плата (ж/д тариф) по углю ТЭЦ-1 (со </a:t>
            </a:r>
            <a:r>
              <a:rPr lang="ru-RU" alt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ст.Екибастуз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ст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-Султан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с 1 января 2021 года составляет                                                          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1 165 тенге/тонна без НДС, по ТЭЦ-2 (со ст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Екибастуз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–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ст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Сороковая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– 1 123 тенге/тонна без НДС, что больше на 4,9%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сравнении с фактом 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года – 1 111 тенге/тонна для ТЭЦ-1 и 1 071 тенге/тонна для ТЭЦ-2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Поставщиком данной услуги в 2021 году является АО «</a:t>
            </a:r>
            <a:r>
              <a:rPr lang="kk-KZ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Қазтемір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транс».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Цена поставщика топочного мазута для ТЭЦ-1 и ТЭЦ-2 в период ОЗП 2020-2021 годов составила в размере 51 785,71 тенге/тонна с НДС. Единственным поставщиком топочного мазута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ТОО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Petroleum Operating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kk-KZ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Цена продавца коммунально-бытового угля для Районной котельной в 2021 году составиляет 8 897 тенге/тонна без НДС – продовец ТОО «Угольный двор», что ниже на 0,2%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сравнении с фактом 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– 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8 917 тенге/тонна без НДС</a:t>
            </a:r>
            <a:r>
              <a:rPr lang="kk-KZ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kk-KZ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Цена товарного газа АО «</a:t>
            </a:r>
            <a:r>
              <a:rPr lang="kk-KZ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КазТрансГаз Аймак</a:t>
            </a:r>
            <a:r>
              <a:rPr lang="kk-KZ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полугодии 2021 года составила 30 910,02 тенге за тысячу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куб.м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Group 369"/>
          <p:cNvGraphicFramePr>
            <a:graphicFrameLocks noGrp="1"/>
          </p:cNvGraphicFramePr>
          <p:nvPr/>
        </p:nvGraphicFramePr>
        <p:xfrm>
          <a:off x="-2" y="3802273"/>
          <a:ext cx="9906002" cy="305572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664066">
                  <a:extLst>
                    <a:ext uri="{9D8B030D-6E8A-4147-A177-3AD203B41FA5}"/>
                  </a:extLst>
                </a:gridCol>
                <a:gridCol w="1270205">
                  <a:extLst>
                    <a:ext uri="{9D8B030D-6E8A-4147-A177-3AD203B41FA5}"/>
                  </a:extLst>
                </a:gridCol>
                <a:gridCol w="1569492">
                  <a:extLst>
                    <a:ext uri="{9D8B030D-6E8A-4147-A177-3AD203B41FA5}"/>
                  </a:extLst>
                </a:gridCol>
                <a:gridCol w="1392072"/>
                <a:gridCol w="1296537"/>
                <a:gridCol w="1552519">
                  <a:extLst>
                    <a:ext uri="{9D8B030D-6E8A-4147-A177-3AD203B41FA5}"/>
                  </a:extLst>
                </a:gridCol>
                <a:gridCol w="1161111">
                  <a:extLst>
                    <a:ext uri="{9D8B030D-6E8A-4147-A177-3AD203B41FA5}"/>
                  </a:extLst>
                </a:gridCol>
              </a:tblGrid>
              <a:tr h="78578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ru-RU" sz="135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k-KZ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 угля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k-KZ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производство тепловой</a:t>
                      </a:r>
                      <a:r>
                        <a:rPr lang="kk-KZ" sz="135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энергии</a:t>
                      </a:r>
                      <a:endParaRPr lang="ru-RU" sz="135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k-KZ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 мазута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k-KZ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производство тепловой</a:t>
                      </a:r>
                      <a:r>
                        <a:rPr lang="kk-KZ" sz="135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энергии</a:t>
                      </a:r>
                      <a:endParaRPr lang="ru-RU" sz="135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k-KZ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 товарного газа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k-KZ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производство тепловой</a:t>
                      </a:r>
                      <a:r>
                        <a:rPr lang="kk-KZ" sz="135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энергии</a:t>
                      </a:r>
                      <a:endParaRPr lang="ru-RU" sz="135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4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k-KZ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тонн</a:t>
                      </a:r>
                      <a:endParaRPr lang="ru-RU" sz="135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k-KZ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  <a:endParaRPr lang="ru-RU" sz="135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k-KZ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тонн</a:t>
                      </a:r>
                      <a:endParaRPr lang="ru-RU" sz="135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k-KZ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  <a:endParaRPr lang="ru-RU" sz="135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k-KZ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тонн</a:t>
                      </a:r>
                      <a:endParaRPr lang="ru-RU" sz="135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k-KZ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  <a:endParaRPr lang="ru-RU" sz="135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/>
                </a:extLst>
              </a:tr>
              <a:tr h="527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«Астана-Энергия», в </a:t>
                      </a:r>
                      <a:r>
                        <a:rPr lang="ru-RU" sz="135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т.ч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1 314 160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4 356 838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3 871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277 002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11 719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362</a:t>
                      </a:r>
                      <a:r>
                        <a:rPr lang="ru-RU" sz="135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234</a:t>
                      </a:r>
                      <a:endParaRPr lang="ru-RU" sz="135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/>
                </a:extLst>
              </a:tr>
              <a:tr h="427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ТЭЦ-1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300 552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1 006 630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2 213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169 996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11 719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362 234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/>
                </a:extLst>
              </a:tr>
              <a:tr h="394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ТЭЦ-2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1 001 176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3 239 866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1 658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107 006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/>
                </a:extLst>
              </a:tr>
              <a:tr h="527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Районные котельные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12 432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110 342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k-KZ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35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kk-KZ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35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altLang="ru-RU" sz="1400" b="1">
                <a:solidFill>
                  <a:srgbClr val="FFFFFF"/>
                </a:solidFill>
              </a:rPr>
              <a:t>  Информация об объемах предоставленной регулируемой услуги по производству тепловой энергии и проводимая работа с потребителями тепловой энергии</a:t>
            </a:r>
            <a:endParaRPr lang="en-US" altLang="ru-RU" sz="1400" b="1" baseline="-25000">
              <a:solidFill>
                <a:srgbClr val="FFFFFF"/>
              </a:solidFill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-1588" y="4295775"/>
            <a:ext cx="9906001" cy="2274888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Char char="-"/>
              <a:defRPr/>
            </a:pPr>
            <a:r>
              <a:rPr 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отпуска тепловой энергии за </a:t>
            </a:r>
            <a:r>
              <a:rPr 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полугодие 2021 года составила 4 787 181 </a:t>
            </a:r>
            <a:r>
              <a:rPr 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Гкал.</a:t>
            </a:r>
          </a:p>
          <a:p>
            <a:pPr algn="just">
              <a:buFontTx/>
              <a:buChar char="-"/>
              <a:defRPr/>
            </a:pPr>
            <a:r>
              <a:rPr 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Потребителями услуги по производству тепловой энергии АО «Астана-Энергия» являются юридические лица, и основными потребителями отпущенного тепла являются:                                       ТОО «</a:t>
            </a:r>
            <a:r>
              <a:rPr lang="ru-RU" sz="165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Астанаэнергосбыт</a:t>
            </a:r>
            <a:r>
              <a:rPr 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 АО «Астана-</a:t>
            </a:r>
            <a:r>
              <a:rPr lang="ru-RU" sz="165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Теплотранзит</a:t>
            </a:r>
            <a:r>
              <a:rPr 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>
              <a:buFontTx/>
              <a:buChar char="-"/>
              <a:defRPr/>
            </a:pPr>
            <a:r>
              <a:rPr 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Отпуск тепловой энергии осуществляется в соответствии с утвержденной «Режимной картой работы системы теплоснабжения города </a:t>
            </a:r>
            <a:r>
              <a:rPr lang="ru-RU" sz="165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</a:t>
            </a:r>
            <a:r>
              <a:rPr 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-Султан в отопительном периоде».</a:t>
            </a:r>
          </a:p>
          <a:p>
            <a:pPr algn="just">
              <a:buFontTx/>
              <a:buChar char="-"/>
              <a:defRPr/>
            </a:pPr>
            <a:r>
              <a:rPr 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Отпуск тепловой энергии в сети АО «Астана-</a:t>
            </a:r>
            <a:r>
              <a:rPr lang="ru-RU" sz="165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Теплотранзит</a:t>
            </a:r>
            <a:r>
              <a:rPr 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производится на основании приборов автоматизированной системы коммерческого учета тепловой энергии. </a:t>
            </a:r>
          </a:p>
        </p:txBody>
      </p:sp>
      <p:graphicFrame>
        <p:nvGraphicFramePr>
          <p:cNvPr id="40965" name="Объект 2"/>
          <p:cNvGraphicFramePr>
            <a:graphicFrameLocks noChangeAspect="1"/>
          </p:cNvGraphicFramePr>
          <p:nvPr/>
        </p:nvGraphicFramePr>
        <p:xfrm>
          <a:off x="-36513" y="719138"/>
          <a:ext cx="10007601" cy="387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r:id="rId5" imgW="10010500" imgH="3871296" progId="Excel.Chart.8">
                  <p:embed/>
                </p:oleObj>
              </mc:Choice>
              <mc:Fallback>
                <p:oleObj r:id="rId5" imgW="10010500" imgH="3871296" progId="Excel.Chart.8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719138"/>
                        <a:ext cx="10007601" cy="387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/>
            <a:r>
              <a:rPr lang="ru-RU" altLang="ru-RU" sz="2000" b="1">
                <a:solidFill>
                  <a:srgbClr val="FFFFFF"/>
                </a:solidFill>
              </a:rPr>
              <a:t>    </a:t>
            </a:r>
            <a:r>
              <a:rPr lang="ru-RU" altLang="ru-RU" sz="1600" b="1">
                <a:solidFill>
                  <a:srgbClr val="FFFFFF"/>
                </a:solidFill>
              </a:rPr>
              <a:t>8. Информация о перспективах деятельности (планы развития)</a:t>
            </a:r>
            <a:endParaRPr lang="en-US" altLang="ru-RU" sz="1600" b="1" baseline="-25000">
              <a:solidFill>
                <a:srgbClr val="FFFFFF"/>
              </a:solidFill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461250" y="0"/>
            <a:ext cx="244475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Group 369"/>
          <p:cNvGraphicFramePr>
            <a:graphicFrameLocks noGrp="1"/>
          </p:cNvGraphicFramePr>
          <p:nvPr/>
        </p:nvGraphicFramePr>
        <p:xfrm>
          <a:off x="7210" y="712790"/>
          <a:ext cx="9871494" cy="617049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03911">
                  <a:extLst>
                    <a:ext uri="{9D8B030D-6E8A-4147-A177-3AD203B41FA5}"/>
                  </a:extLst>
                </a:gridCol>
                <a:gridCol w="4391748">
                  <a:extLst>
                    <a:ext uri="{9D8B030D-6E8A-4147-A177-3AD203B41FA5}"/>
                  </a:extLst>
                </a:gridCol>
                <a:gridCol w="2221086">
                  <a:extLst>
                    <a:ext uri="{9D8B030D-6E8A-4147-A177-3AD203B41FA5}"/>
                  </a:extLst>
                </a:gridCol>
                <a:gridCol w="2454749"/>
              </a:tblGrid>
              <a:tr h="501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оборудования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ввода в эксплуатацию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Заказчик выполнения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работ по реконструкции котлов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en-US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/>
                </a:extLst>
              </a:tr>
              <a:tr h="2890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Газификация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ТЭЦ-1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1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 «Управление топливно-энергетического комплекса и коммунального хозяйства города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Нур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-Султан» </a:t>
                      </a:r>
                    </a:p>
                    <a:p>
                      <a:endParaRPr lang="ru-RU" sz="12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/>
                </a:extLst>
              </a:tr>
              <a:tr h="289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1" marR="5241" marT="524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- 65 - 3,9 - 440 КТ ст.№1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1" marR="5241" marT="524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начало отопительного периода 2022-2023 годов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46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1" marR="5241" marT="524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- 65 - 3,9 - 440 КТ ст.№2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1" marR="5241" marT="524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9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1" marR="5241" marT="524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- 65 - 3,9 - 440 КТ ст.№3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1" marR="5241" marT="524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46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1" marR="5241" marT="524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- 128 - 150 ст.№4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начало отопительного периода 2021-2022 годов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94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1" marR="5241" marT="524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- 128 - 150 ст.№5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1" marR="5241" marT="524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- 128 - 150 ст.№6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46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1" marR="5241" marT="524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- 128 - 150 ст.№7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46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1" marR="5241" marT="524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ПТВМ - 100 ст.№8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Ноябрь 2020 года</a:t>
                      </a:r>
                      <a:endParaRPr lang="ru-RU" sz="1200" dirty="0"/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46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1" marR="5241" marT="524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ПТВМ - 100 ст.№9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46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41" marR="5241" marT="524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ПТВМ - 100 ст.№10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46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Газификации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ВКЦ ТЭЦ-2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6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1" marR="5241" marT="524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- Т - 139,6 - 150  ст.№1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Ноябрь 2020 года</a:t>
                      </a:r>
                      <a:endParaRPr lang="ru-RU" sz="1200" dirty="0" smtClean="0"/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46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1" marR="5241" marT="524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- Т - 139,6 - 150  ст.№2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начало отопительного периода 2021-2022 годов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46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1" marR="5241" marT="524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- Т - 139,6 - 150  ст.№3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46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1" marR="5241" marT="524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- Т - 139,6 - 150  ст.№5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24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41" marR="5241" marT="524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- Т - 139,6 - 150  ст.№6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1"/>
          <p:cNvSpPr txBox="1">
            <a:spLocks/>
          </p:cNvSpPr>
          <p:nvPr/>
        </p:nvSpPr>
        <p:spPr bwMode="auto">
          <a:xfrm>
            <a:off x="425450" y="3192463"/>
            <a:ext cx="9240838" cy="7207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C274919-2A05-4D73-9D7F-B388C0E5CEF4}" type="slidenum">
              <a:rPr lang="en-GB" altLang="ru-RU" smtClean="0"/>
              <a:pPr/>
              <a:t>2</a:t>
            </a:fld>
            <a:endParaRPr lang="en-GB" altLang="ru-RU" smtClean="0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0" y="-7938"/>
            <a:ext cx="7926388" cy="728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altLang="ru-RU" b="1">
                <a:solidFill>
                  <a:srgbClr val="FFFFFF"/>
                </a:solidFill>
              </a:rPr>
              <a:t>Общая информация об АО «Астана-Энергия»</a:t>
            </a:r>
            <a:endParaRPr lang="en-US" altLang="ru-RU" b="1" baseline="-25000">
              <a:solidFill>
                <a:srgbClr val="FFFFFF"/>
              </a:solidFill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Group 369"/>
          <p:cNvGraphicFramePr>
            <a:graphicFrameLocks noGrp="1"/>
          </p:cNvGraphicFramePr>
          <p:nvPr/>
        </p:nvGraphicFramePr>
        <p:xfrm>
          <a:off x="0" y="3708400"/>
          <a:ext cx="9906001" cy="314960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52974">
                  <a:extLst>
                    <a:ext uri="{9D8B030D-6E8A-4147-A177-3AD203B41FA5}"/>
                  </a:extLst>
                </a:gridCol>
                <a:gridCol w="1855638">
                  <a:extLst>
                    <a:ext uri="{9D8B030D-6E8A-4147-A177-3AD203B41FA5}"/>
                  </a:extLst>
                </a:gridCol>
                <a:gridCol w="1678403">
                  <a:extLst>
                    <a:ext uri="{9D8B030D-6E8A-4147-A177-3AD203B41FA5}"/>
                  </a:extLst>
                </a:gridCol>
                <a:gridCol w="1728700">
                  <a:extLst>
                    <a:ext uri="{9D8B030D-6E8A-4147-A177-3AD203B41FA5}"/>
                  </a:extLst>
                </a:gridCol>
                <a:gridCol w="1790286">
                  <a:extLst>
                    <a:ext uri="{9D8B030D-6E8A-4147-A177-3AD203B41FA5}"/>
                  </a:extLst>
                </a:gridCol>
              </a:tblGrid>
              <a:tr h="47809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Электрическая мощность, МВт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Тепловая мощность, Гкал/ч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59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Установленная мощность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Располагаемая мощность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Установленная мощность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Располагаемая мощность в горячей воде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/>
                </a:extLst>
              </a:tr>
              <a:tr h="4780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«Астана-Энергия», в т.ч.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622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601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032,4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745,54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/>
                </a:extLst>
              </a:tr>
              <a:tr h="4780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ТЭЦ-1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871,6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744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/>
                </a:extLst>
              </a:tr>
              <a:tr h="4780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ТЭЦ-2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580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2 106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1 965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/>
                </a:extLst>
              </a:tr>
              <a:tr h="4780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Районные котельные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36,54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0" y="720725"/>
            <a:ext cx="9906000" cy="298767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видами деятельности АО «Астана-Энергия» являются производство                                                   и реализация тепловой и электрической энергии. 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местному разделу Государственного регистра субъектов естественных монополий по городу </a:t>
            </a:r>
            <a:r>
              <a:rPr lang="ru-RU" sz="165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</a:t>
            </a:r>
            <a:r>
              <a:rPr 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-Султан АО «Астана-Энергия» по деятельности по производству тепловой энергии является субъектом естественной монополии.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состав АО «Астана-Энергия» </a:t>
            </a: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входят: ТЭЦ-1, ТЭЦ-2 и угольные </a:t>
            </a: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Районные котельные.</a:t>
            </a:r>
          </a:p>
          <a:p>
            <a:pPr indent="0" algn="just">
              <a:buFont typeface="Arial" pitchFamily="34" charset="0"/>
              <a:buNone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ТЭЦ-1 находятся в эксплуатации 3 энергетических котла, 7 водогрейных котлов, </a:t>
            </a: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турбоагрегата. На </a:t>
            </a: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ТЭЦ-2 - 8 </a:t>
            </a: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энергетических котлов, 6 водогрейных котлов </a:t>
            </a: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6 турбоагрегата.                  На </a:t>
            </a: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Районной котельной, работающей на угле, - </a:t>
            </a: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котлов.</a:t>
            </a:r>
          </a:p>
          <a:p>
            <a:pPr indent="0" algn="just">
              <a:buFont typeface="Arial" pitchFamily="34" charset="0"/>
              <a:buNone/>
              <a:defRPr/>
            </a:pPr>
            <a:r>
              <a:rPr 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Штатная численность работников АО «Астана-Энергия» на </a:t>
            </a:r>
            <a:r>
              <a:rPr 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01.06.2021г. </a:t>
            </a:r>
            <a:r>
              <a:rPr 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1 538 </a:t>
            </a:r>
            <a:r>
              <a:rPr 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человек, </a:t>
            </a:r>
            <a:r>
              <a:rPr 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 числе производственного персонала 1 </a:t>
            </a:r>
            <a:r>
              <a:rPr 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356 </a:t>
            </a:r>
            <a:r>
              <a:rPr 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человек, административного персонала – </a:t>
            </a:r>
            <a:r>
              <a:rPr 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182 </a:t>
            </a:r>
            <a:r>
              <a:rPr 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человек. </a:t>
            </a:r>
          </a:p>
        </p:txBody>
      </p:sp>
      <p:sp>
        <p:nvSpPr>
          <p:cNvPr id="30727" name="Прямоугольник 2"/>
          <p:cNvSpPr>
            <a:spLocks noChangeArrowheads="1"/>
          </p:cNvSpPr>
          <p:nvPr/>
        </p:nvSpPr>
        <p:spPr bwMode="auto">
          <a:xfrm>
            <a:off x="0" y="4876800"/>
            <a:ext cx="990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BECE801-71E9-44C1-B8E1-A422DA496591}" type="slidenum">
              <a:rPr lang="en-GB" altLang="ru-RU" smtClean="0"/>
              <a:pPr/>
              <a:t>3</a:t>
            </a:fld>
            <a:endParaRPr lang="en-GB" altLang="ru-RU" smtClean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0" y="-7938"/>
            <a:ext cx="7926388" cy="728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altLang="ru-RU" sz="2000" b="1">
                <a:solidFill>
                  <a:srgbClr val="FFFFFF"/>
                </a:solidFill>
              </a:rPr>
              <a:t>	</a:t>
            </a:r>
          </a:p>
          <a:p>
            <a:pPr marL="342900" indent="-342900" algn="ctr"/>
            <a:r>
              <a:rPr lang="ru-RU" altLang="ru-RU" b="1">
                <a:solidFill>
                  <a:srgbClr val="FFFFFF"/>
                </a:solidFill>
              </a:rPr>
              <a:t>Характеристика основного оборудования ТЭЦ-1</a:t>
            </a:r>
          </a:p>
          <a:p>
            <a:pPr marL="342900" indent="-342900"/>
            <a:endParaRPr lang="en-US" altLang="ru-RU" b="1">
              <a:solidFill>
                <a:srgbClr val="FFFFFF"/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Прямоугольник 2"/>
          <p:cNvSpPr>
            <a:spLocks noChangeArrowheads="1"/>
          </p:cNvSpPr>
          <p:nvPr/>
        </p:nvSpPr>
        <p:spPr bwMode="auto">
          <a:xfrm>
            <a:off x="0" y="4876800"/>
            <a:ext cx="990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555953"/>
              </p:ext>
            </p:extLst>
          </p:nvPr>
        </p:nvGraphicFramePr>
        <p:xfrm>
          <a:off x="0" y="727075"/>
          <a:ext cx="9906000" cy="6105526"/>
        </p:xfrm>
        <a:graphic>
          <a:graphicData uri="http://schemas.openxmlformats.org/drawingml/2006/table">
            <a:tbl>
              <a:tblPr/>
              <a:tblGrid>
                <a:gridCol w="912493"/>
                <a:gridCol w="2253401"/>
                <a:gridCol w="1069675"/>
                <a:gridCol w="2061183"/>
                <a:gridCol w="1673541"/>
                <a:gridCol w="1935707"/>
              </a:tblGrid>
              <a:tr h="687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Станционный номер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оборудования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начала работы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Производительность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Наработка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01.07.2021 г.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износа оборудования                      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58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Котлы энергетические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(паровые)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29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- 65 - 3,9-440 КТ 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т/ч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85 623 час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40,2%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29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- 65 - 3,9-440 КТ 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т/ч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81 887 час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39,9%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29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- 65 - 3,9-440 КТ 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т/ч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47 052 час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37,7%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05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Турбины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58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 - 4 - 3,4 /0,5 - 1 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 т/ч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(24,7 Гкал/ч)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32 123 час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12,1%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79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 - 6 - 3,4/0,5 - 1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58,36 т/ч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(36,7 Гкал/ч)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67 925 час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27,4%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 - 12 – 3,4/0,5 - 1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114,7 т/ч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(70,2 Гкал/ч)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8 377 час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4,1%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8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Котлы водогрейные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8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-Т - 128 - 150 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 Гкал/ч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39 636 час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59,2%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8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-Т - 128 - 150 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14 894 час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18,8%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8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-Т - 128 - 150 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8 842 час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11,2%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8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-Т - 128 - 150 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14 029 час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12,8%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8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ПТВМ - 100 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Гкал/ч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67 234 час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43,3%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8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ПТВМ - 100 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1973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52 588 час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38,6%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8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ПТВМ - 100 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1977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42 756 час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55,3%</a:t>
                      </a: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8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63" marR="57963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80A6FE5-ECCC-4881-BCAA-C91606998FD7}" type="slidenum">
              <a:rPr lang="en-GB" altLang="ru-RU" smtClean="0"/>
              <a:pPr/>
              <a:t>4</a:t>
            </a:fld>
            <a:endParaRPr lang="en-GB" altLang="ru-RU" smtClean="0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-7938"/>
            <a:ext cx="7926388" cy="728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endParaRPr lang="ru-RU" altLang="ru-RU" b="1">
              <a:solidFill>
                <a:srgbClr val="FFFFFF"/>
              </a:solidFill>
            </a:endParaRPr>
          </a:p>
          <a:p>
            <a:pPr marL="342900" indent="-342900" algn="ctr"/>
            <a:r>
              <a:rPr lang="ru-RU" altLang="ru-RU" b="1">
                <a:solidFill>
                  <a:srgbClr val="FFFFFF"/>
                </a:solidFill>
              </a:rPr>
              <a:t>Характеристика основного оборудования ТЭЦ-2</a:t>
            </a:r>
          </a:p>
          <a:p>
            <a:pPr marL="342900" indent="-342900"/>
            <a:endParaRPr lang="en-US" altLang="ru-RU" b="1">
              <a:solidFill>
                <a:srgbClr val="FFFFFF"/>
              </a:solidFill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0" y="720725"/>
            <a:ext cx="9906000" cy="34607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sz="165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4" name="Прямоугольник 2"/>
          <p:cNvSpPr>
            <a:spLocks noChangeArrowheads="1"/>
          </p:cNvSpPr>
          <p:nvPr/>
        </p:nvSpPr>
        <p:spPr bwMode="auto">
          <a:xfrm>
            <a:off x="0" y="4876800"/>
            <a:ext cx="990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760501"/>
              </p:ext>
            </p:extLst>
          </p:nvPr>
        </p:nvGraphicFramePr>
        <p:xfrm>
          <a:off x="17463" y="684213"/>
          <a:ext cx="9888538" cy="6219056"/>
        </p:xfrm>
        <a:graphic>
          <a:graphicData uri="http://schemas.openxmlformats.org/drawingml/2006/table">
            <a:tbl>
              <a:tblPr/>
              <a:tblGrid>
                <a:gridCol w="911456"/>
                <a:gridCol w="2596379"/>
                <a:gridCol w="964112"/>
                <a:gridCol w="1707126"/>
                <a:gridCol w="1786843"/>
                <a:gridCol w="1922622"/>
              </a:tblGrid>
              <a:tr h="548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Станционный №</a:t>
                      </a: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оборудования</a:t>
                      </a: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начала работы</a:t>
                      </a: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Производительность</a:t>
                      </a: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Наработка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01.07.2021 г.</a:t>
                      </a: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износа оборудования                      </a:t>
                      </a: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44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Котлы энергетические (паровые)</a:t>
                      </a: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200" i="0"/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04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БКЗ - 420 - 140 - 5 </a:t>
                      </a:r>
                    </a:p>
                  </a:txBody>
                  <a:tcPr marL="68574" marR="68574" marT="0" marB="0" anchor="b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1979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 т/ч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219 682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73,3%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04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БКЗ - 420 - 140 - 5 </a:t>
                      </a:r>
                    </a:p>
                  </a:txBody>
                  <a:tcPr marL="68574" marR="68574" marT="0" marB="0" anchor="b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200 097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69,4%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04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БКЗ - 420 - 140 - 5 </a:t>
                      </a:r>
                    </a:p>
                  </a:txBody>
                  <a:tcPr marL="68574" marR="68574" marT="0" marB="0" anchor="b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195 546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57,8%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04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БКЗ - 420 - 140 - 5 </a:t>
                      </a:r>
                    </a:p>
                  </a:txBody>
                  <a:tcPr marL="68574" marR="68574" marT="0" marB="0" anchor="b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1986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185 117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61,7%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04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БКЗ - 420 - 140 - 5</a:t>
                      </a:r>
                    </a:p>
                  </a:txBody>
                  <a:tcPr marL="68574" marR="68574" marT="0" marB="0" anchor="b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150 093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50,1%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04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БКЗ - 420 - 140 - 5А </a:t>
                      </a:r>
                    </a:p>
                  </a:txBody>
                  <a:tcPr marL="68574" marR="68574" marT="0" marB="0" anchor="b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85 782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34,1%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04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- 550 - 13,8 - 560 КТ </a:t>
                      </a:r>
                    </a:p>
                  </a:txBody>
                  <a:tcPr marL="68574" marR="68574" marT="0" marB="0" anchor="b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 т/ч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30 726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24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 - 550 - 13,8 - 560 КТ </a:t>
                      </a: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550 т/ч</a:t>
                      </a: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2 466 час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0,9%</a:t>
                      </a: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24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Турбины</a:t>
                      </a: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04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 80/100 - 130/13 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1979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 т/ч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(180 Гкал/ч)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297 716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84,1%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04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 80/100 - 130/13 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285 238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76,6%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04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 80/100 - 130/13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262 519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92,5%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08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 - 120/130 - 130 - 8 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 т/ч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(188 Гкал/ч)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113 041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50,7%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08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 - 120/130 - 130 – 8 МО 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 т/ч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(188 Гкал/ч)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51 074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28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 - 120/130 - 130 – 8 МО 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521 т/ч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(188 Гкал/ч)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3 739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24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Котлы водогрейные</a:t>
                      </a: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57957" marR="57957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042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- Т - 139,6 - 150  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Гкал/ч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20 455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6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18 465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58,5%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780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- Т - 139,6 - 150  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12 873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47,9%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780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- Т - 139,6 - 150  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19 134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780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- Т - 139,6 - 150  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7 567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25,2%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780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- Т - 139,6 - 150  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11 916 час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39,7%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04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 - Т - 139,6 - 150  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200" i="0" dirty="0">
                        <a:solidFill>
                          <a:srgbClr val="FF0000"/>
                        </a:solidFill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0"/>
            <a:ext cx="8229600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altLang="ru-RU" sz="2000" b="1">
                <a:solidFill>
                  <a:srgbClr val="FFFFFF"/>
                </a:solidFill>
              </a:rPr>
              <a:t>   </a:t>
            </a:r>
            <a:r>
              <a:rPr lang="ru-RU" altLang="ru-RU" sz="1600" b="1">
                <a:solidFill>
                  <a:srgbClr val="FFFFFF"/>
                </a:solidFill>
              </a:rPr>
              <a:t>Информация об исполнении утвержденной инвестиционной программы</a:t>
            </a:r>
            <a:endParaRPr lang="en-US" altLang="ru-RU" sz="1600" b="1" baseline="-25000">
              <a:solidFill>
                <a:srgbClr val="FFFFFF"/>
              </a:solidFill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8229600" y="0"/>
            <a:ext cx="16764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0" y="693738"/>
            <a:ext cx="9906000" cy="288607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Инвестиционная программа АО «Астана-Энергия» по производству тепловой энергии утверждена приказом уполномоченного органа на 2018-2022 годы на общую сумму 4 </a:t>
            </a: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689,5 млн. тенге.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Утвержденная </a:t>
            </a: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выполнения инвестиционных мероприятий на 2021 год </a:t>
            </a: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составляет                      976,6 </a:t>
            </a: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тенге в количестве 24 мероприятия.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утвержденной инвестиционной программы осуществляются за счет амортизационных отчислений и прибыли, учтенных в тарифе на производство тепловой энергии</a:t>
            </a: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учетом сезонности оказываемой услуги по производству тепловой энергии основной объем выполнения инвестиционных мероприятий по Обществу приходится на III-IV квартал календарного года.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полугодие 2021 </a:t>
            </a: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утвержденной инвестиционной программе выполнено всего </a:t>
            </a: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6 </a:t>
            </a: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на сумму 30,8 млн. тенге</a:t>
            </a: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65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369"/>
          <p:cNvGraphicFramePr>
            <a:graphicFrameLocks noGrp="1"/>
          </p:cNvGraphicFramePr>
          <p:nvPr/>
        </p:nvGraphicFramePr>
        <p:xfrm>
          <a:off x="0" y="3551839"/>
          <a:ext cx="9906000" cy="331765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08927"/>
                <a:gridCol w="3098798"/>
                <a:gridCol w="2129051"/>
                <a:gridCol w="1733266"/>
                <a:gridCol w="2235958"/>
              </a:tblGrid>
              <a:tr h="881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ru-RU" sz="5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Источники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финансирования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на 2021 г., 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</a:t>
                      </a:r>
                      <a:r>
                        <a:rPr kumimoji="0" lang="ru-RU" sz="16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тг</a:t>
                      </a: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 полугодие 2021г., 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</a:t>
                      </a:r>
                      <a:r>
                        <a:rPr kumimoji="0" lang="ru-RU" sz="16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тг</a:t>
                      </a: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5719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5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</a:t>
                      </a:r>
                      <a:r>
                        <a:rPr kumimoji="0"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инвестиционной программы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976 569</a:t>
                      </a: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30 840</a:t>
                      </a: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4437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заемные</a:t>
                      </a:r>
                      <a:r>
                        <a:rPr kumimoji="0" lang="en-US" sz="14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3294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собственные</a:t>
                      </a:r>
                      <a:r>
                        <a:rPr kumimoji="0" lang="ru-RU" sz="14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средства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976 569</a:t>
                      </a: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30 840</a:t>
                      </a: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77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</a:t>
                      </a: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139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429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897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1.2.</a:t>
                      </a: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Реконструкция, модернизация</a:t>
                      </a: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88 491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6956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</a:t>
                      </a:r>
                      <a:r>
                        <a:rPr kumimoji="0" lang="ru-RU" sz="14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основных средств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5832" marR="5832" marT="5832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748 649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/>
            <a:r>
              <a:rPr lang="ru-RU" altLang="ru-RU" sz="1600" b="1">
                <a:solidFill>
                  <a:srgbClr val="FFFFFF"/>
                </a:solidFill>
              </a:rPr>
              <a:t> 2. Информация об исполнении утвержденной инвестиционной программы</a:t>
            </a:r>
            <a:endParaRPr lang="en-US" altLang="ru-RU" sz="1600" b="1" baseline="-25000">
              <a:solidFill>
                <a:srgbClr val="FFFFFF"/>
              </a:solidFill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0" y="720725"/>
            <a:ext cx="9885363" cy="1770063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ТЭЦ-1 выполнено 4 мероприятия на сумму 7,6 млн. тенге, в том числе покупка насоса питьевой воды в комплекте с электродвигателем в количестве 1 штук, который позволит обеспечить стабильность подпитки градирни водой и повышение надежности работы оборудования ТЭЦ-1, выполнена покупка насосов конденсата бойлеров в комплекте </a:t>
            </a: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электродвигателем в </a:t>
            </a: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количестве                   </a:t>
            </a: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штуки, для обеспечения отвода конденсата с бойлеров </a:t>
            </a: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повышения надежности работы оборудования ТЭЦ-1</a:t>
            </a: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25" y="6251575"/>
            <a:ext cx="46799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Насос питьевой воды  КМ-80-50-200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89525" y="6283325"/>
            <a:ext cx="467836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Насос конденсата бойлеров  КСВ-125-55</a:t>
            </a:r>
            <a:endParaRPr lang="ru-RU" dirty="0"/>
          </a:p>
        </p:txBody>
      </p:sp>
      <p:pic>
        <p:nvPicPr>
          <p:cNvPr id="34823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0788"/>
            <a:ext cx="4941888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2470150"/>
            <a:ext cx="4886325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altLang="ru-RU" sz="1600" b="1">
                <a:solidFill>
                  <a:srgbClr val="FFFFFF"/>
                </a:solidFill>
              </a:rPr>
              <a:t>  </a:t>
            </a:r>
          </a:p>
          <a:p>
            <a:pPr marL="342900" indent="-342900" algn="ctr"/>
            <a:r>
              <a:rPr lang="ru-RU" altLang="ru-RU" sz="1600" b="1">
                <a:solidFill>
                  <a:srgbClr val="FFFFFF"/>
                </a:solidFill>
              </a:rPr>
              <a:t>Информация об исполнении утвержденной инвестиционной программы</a:t>
            </a:r>
            <a:endParaRPr lang="en-US" altLang="ru-RU" sz="1600" b="1" baseline="-25000">
              <a:solidFill>
                <a:srgbClr val="FFFFFF"/>
              </a:solidFill>
            </a:endParaRPr>
          </a:p>
          <a:p>
            <a:pPr marL="342900" indent="-342900"/>
            <a:endParaRPr lang="en-US" altLang="ru-RU" b="1" baseline="-25000">
              <a:solidFill>
                <a:srgbClr val="FFFFFF"/>
              </a:solidFill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0" y="709613"/>
            <a:ext cx="9906000" cy="100806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5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ТЭЦ-2 выполнено 1 мероприятие на сумму на сумму 10,3 млн. тенге по приобретению задвижки клиновой для снижения износа основных средств и обеспечения бесперебойной работы пиковых бойлеров машинного зала</a:t>
            </a: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7613" y="6075363"/>
            <a:ext cx="46799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Задвижка клиновая с электроприводом Ду-600, Ру-25, Т-320</a:t>
            </a:r>
            <a:endParaRPr lang="ru-RU" dirty="0"/>
          </a:p>
        </p:txBody>
      </p:sp>
      <p:pic>
        <p:nvPicPr>
          <p:cNvPr id="35846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675"/>
            <a:ext cx="48323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17675"/>
            <a:ext cx="49530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altLang="ru-RU" sz="1600" b="1">
                <a:solidFill>
                  <a:srgbClr val="FFFFFF"/>
                </a:solidFill>
              </a:rPr>
              <a:t> Информация об исполнении утвержденной инвестиционной программы</a:t>
            </a:r>
            <a:endParaRPr lang="en-US" altLang="ru-RU" sz="1600" b="1" baseline="-25000">
              <a:solidFill>
                <a:srgbClr val="FFFFFF"/>
              </a:solidFill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0" y="693738"/>
            <a:ext cx="9906000" cy="93027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угольным Районным котельным выполнено 1 мероприятие на сумму 13 млн. тенге. Выполнена замена водогрейных котлов в количестве 4 штук, что обеспечило надежную работу оборудования в отопительный период</a:t>
            </a:r>
            <a:r>
              <a:rPr lang="ru-RU" altLang="ru-RU" sz="16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sz="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500" y="6386513"/>
            <a:ext cx="8763000" cy="347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Котлы КВр-1,45</a:t>
            </a:r>
          </a:p>
        </p:txBody>
      </p:sp>
      <p:pic>
        <p:nvPicPr>
          <p:cNvPr id="36870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18629" r="8810"/>
          <a:stretch>
            <a:fillRect/>
          </a:stretch>
        </p:blipFill>
        <p:spPr bwMode="auto">
          <a:xfrm>
            <a:off x="0" y="1662113"/>
            <a:ext cx="9906000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altLang="ru-RU" sz="1600" b="1">
                <a:solidFill>
                  <a:srgbClr val="FFFFFF"/>
                </a:solidFill>
              </a:rPr>
              <a:t>Информация об исполнении утвержденной тарифной сметы</a:t>
            </a:r>
            <a:endParaRPr lang="en-US" altLang="ru-RU" sz="1600" b="1" baseline="-25000">
              <a:solidFill>
                <a:srgbClr val="FFFFFF"/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Group 369"/>
          <p:cNvGraphicFramePr>
            <a:graphicFrameLocks noGrp="1"/>
          </p:cNvGraphicFramePr>
          <p:nvPr/>
        </p:nvGraphicFramePr>
        <p:xfrm>
          <a:off x="-3459" y="712788"/>
          <a:ext cx="9905999" cy="614521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7852">
                  <a:extLst>
                    <a:ext uri="{9D8B030D-6E8A-4147-A177-3AD203B41FA5}"/>
                  </a:extLst>
                </a:gridCol>
                <a:gridCol w="3509809">
                  <a:extLst>
                    <a:ext uri="{9D8B030D-6E8A-4147-A177-3AD203B41FA5}"/>
                  </a:extLst>
                </a:gridCol>
                <a:gridCol w="1282890"/>
                <a:gridCol w="1719617">
                  <a:extLst>
                    <a:ext uri="{9D8B030D-6E8A-4147-A177-3AD203B41FA5}"/>
                  </a:extLst>
                </a:gridCol>
                <a:gridCol w="1705971"/>
                <a:gridCol w="1249860">
                  <a:extLst>
                    <a:ext uri="{9D8B030D-6E8A-4147-A177-3AD203B41FA5}"/>
                  </a:extLst>
                </a:gridCol>
              </a:tblGrid>
              <a:tr h="876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 измерения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Предусмотрено в утвержденной тарифной смете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выполнения</a:t>
                      </a: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/>
                </a:extLst>
              </a:tr>
              <a:tr h="483255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Затраты на производство товаров и предоставление услуг, всего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12 275 165,2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7 371 113,0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60,0%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/>
                </a:extLst>
              </a:tr>
              <a:tr h="289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Материальные затраты, всего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8 279 988,7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5 435 548,0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65,6%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/>
                </a:extLst>
              </a:tr>
              <a:tr h="2986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оплату труда, всего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1 122 934,8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723 983,3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64,5%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226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Амортизация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846 614,0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460 657,6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17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Ремонт, всего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991 029,9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279 335,1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28,2%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98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затраты, всего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774 111,3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326 833,4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42,2%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/>
                </a:extLst>
              </a:tr>
              <a:tr h="359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Плата за эмиссии в окружающую среду 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260 486,5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144 755,6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/>
                </a:extLst>
              </a:tr>
              <a:tr h="289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периода, всего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698 848,8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289 186,1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/>
                </a:extLst>
              </a:tr>
              <a:tr h="2899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Общие и административные расходы, всего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698 848,8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289 186,1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99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оплату труда, всего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350 256,9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145 752,4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41,6%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99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Амортизация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45 246,2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34 449,6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99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164 528,1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43 501,7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26,4%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99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расходы, всего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138 817,6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65 482,4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99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затрат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12 974 014,0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7 660 299,2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59,0%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99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IV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Всего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доходов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тенге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13 058 722,7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9 161 180,6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99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</a:t>
                      </a: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оказываемых услуг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Гкал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6 823 857,0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4 787 181,1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99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Тариф </a:t>
                      </a: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(без НДС)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тенге/Гкал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1 913,69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1 913,69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zakhmys SAMPLE SLIDES 09">
  <a:themeElements>
    <a:clrScheme name="Моя!">
      <a:dk1>
        <a:srgbClr val="000000"/>
      </a:dk1>
      <a:lt1>
        <a:srgbClr val="EEECE1"/>
      </a:lt1>
      <a:dk2>
        <a:srgbClr val="71C2FF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 Background">
  <a:themeElements>
    <a:clrScheme name="White Background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White Background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90000" rIns="90000" bIns="90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90000" rIns="90000" bIns="90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Background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Kazakhmys SAMPLE SLIDES 09">
  <a:themeElements>
    <a:clrScheme name="Моя!">
      <a:dk1>
        <a:srgbClr val="000000"/>
      </a:dk1>
      <a:lt1>
        <a:srgbClr val="EEECE1"/>
      </a:lt1>
      <a:dk2>
        <a:srgbClr val="71C2FF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Kazakhmys SAMPLE SLIDES 09">
  <a:themeElements>
    <a:clrScheme name="Моя!">
      <a:dk1>
        <a:srgbClr val="000000"/>
      </a:dk1>
      <a:lt1>
        <a:srgbClr val="EEECE1"/>
      </a:lt1>
      <a:dk2>
        <a:srgbClr val="71C2FF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Kazakhmys SAMPLE SLIDES 09">
  <a:themeElements>
    <a:clrScheme name="Моя!">
      <a:dk1>
        <a:srgbClr val="000000"/>
      </a:dk1>
      <a:lt1>
        <a:srgbClr val="EEECE1"/>
      </a:lt1>
      <a:dk2>
        <a:srgbClr val="71C2FF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Kazakhmys SAMPLE SLIDES 09</Template>
  <TotalTime>33934</TotalTime>
  <Words>2129</Words>
  <Application>Microsoft Office PowerPoint</Application>
  <PresentationFormat>Лист A4 (210x297 мм)</PresentationFormat>
  <Paragraphs>543</Paragraphs>
  <Slides>14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Kazakhmys SAMPLE SLIDES 09</vt:lpstr>
      <vt:lpstr>1_Kazakhmys SAMPLE SLIDES 09</vt:lpstr>
      <vt:lpstr>2_Kazakhmys SAMPLE SLIDES 09</vt:lpstr>
      <vt:lpstr>3_Kazakhmys SAMPLE SLIDES 09</vt:lpstr>
      <vt:lpstr>White Background</vt:lpstr>
      <vt:lpstr>4_Kazakhmys SAMPLE SLIDES 09</vt:lpstr>
      <vt:lpstr>5_Kazakhmys SAMPLE SLIDES 09</vt:lpstr>
      <vt:lpstr>6_Kazakhmys SAMPLE SLIDES 09</vt:lpstr>
      <vt:lpstr>Поток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Kazakhmys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Kazakhmys PLC Template 2007</dc:title>
  <dc:creator>Irene Burton</dc:creator>
  <cp:lastModifiedBy>TARIF4</cp:lastModifiedBy>
  <cp:revision>2171</cp:revision>
  <cp:lastPrinted>2021-07-30T02:13:20Z</cp:lastPrinted>
  <dcterms:created xsi:type="dcterms:W3CDTF">2010-02-11T13:07:10Z</dcterms:created>
  <dcterms:modified xsi:type="dcterms:W3CDTF">2021-07-30T03:51:15Z</dcterms:modified>
</cp:coreProperties>
</file>